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0"/>
  </p:notesMasterIdLst>
  <p:sldIdLst>
    <p:sldId id="256" r:id="rId2"/>
    <p:sldId id="266" r:id="rId3"/>
    <p:sldId id="338" r:id="rId4"/>
    <p:sldId id="339" r:id="rId5"/>
    <p:sldId id="340" r:id="rId6"/>
    <p:sldId id="341" r:id="rId7"/>
    <p:sldId id="342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7" r:id="rId17"/>
    <p:sldId id="272" r:id="rId18"/>
    <p:sldId id="270" r:id="rId19"/>
    <p:sldId id="269" r:id="rId20"/>
    <p:sldId id="274" r:id="rId21"/>
    <p:sldId id="273" r:id="rId22"/>
    <p:sldId id="278" r:id="rId23"/>
    <p:sldId id="286" r:id="rId24"/>
    <p:sldId id="276" r:id="rId25"/>
    <p:sldId id="277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329" r:id="rId34"/>
    <p:sldId id="279" r:id="rId35"/>
    <p:sldId id="288" r:id="rId36"/>
    <p:sldId id="289" r:id="rId37"/>
    <p:sldId id="295" r:id="rId38"/>
    <p:sldId id="292" r:id="rId39"/>
    <p:sldId id="291" r:id="rId40"/>
    <p:sldId id="294" r:id="rId41"/>
    <p:sldId id="293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28" r:id="rId50"/>
    <p:sldId id="304" r:id="rId51"/>
    <p:sldId id="308" r:id="rId52"/>
    <p:sldId id="310" r:id="rId53"/>
    <p:sldId id="311" r:id="rId54"/>
    <p:sldId id="312" r:id="rId55"/>
    <p:sldId id="313" r:id="rId56"/>
    <p:sldId id="327" r:id="rId57"/>
    <p:sldId id="314" r:id="rId58"/>
    <p:sldId id="343" r:id="rId59"/>
    <p:sldId id="315" r:id="rId60"/>
    <p:sldId id="316" r:id="rId61"/>
    <p:sldId id="317" r:id="rId62"/>
    <p:sldId id="318" r:id="rId63"/>
    <p:sldId id="331" r:id="rId64"/>
    <p:sldId id="332" r:id="rId65"/>
    <p:sldId id="319" r:id="rId66"/>
    <p:sldId id="322" r:id="rId67"/>
    <p:sldId id="323" r:id="rId68"/>
    <p:sldId id="320" r:id="rId69"/>
    <p:sldId id="324" r:id="rId70"/>
    <p:sldId id="321" r:id="rId71"/>
    <p:sldId id="325" r:id="rId72"/>
    <p:sldId id="330" r:id="rId73"/>
    <p:sldId id="333" r:id="rId74"/>
    <p:sldId id="334" r:id="rId75"/>
    <p:sldId id="335" r:id="rId76"/>
    <p:sldId id="336" r:id="rId77"/>
    <p:sldId id="337" r:id="rId78"/>
    <p:sldId id="326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7"/>
    <p:restoredTop sz="94694"/>
  </p:normalViewPr>
  <p:slideViewPr>
    <p:cSldViewPr snapToGrid="0" snapToObjects="1">
      <p:cViewPr varScale="1">
        <p:scale>
          <a:sx n="100" d="100"/>
          <a:sy n="100" d="100"/>
        </p:scale>
        <p:origin x="5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0538-1832-0C4C-9112-FD6613E06088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71B87-3E86-A84B-BCF2-37B5F8105C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9850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71B87-3E86-A84B-BCF2-37B5F8105C06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630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71B87-3E86-A84B-BCF2-37B5F8105C06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9043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71B87-3E86-A84B-BCF2-37B5F8105C06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311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895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896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770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574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967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63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74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2036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66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838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561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97E93-648B-B34C-99B0-952B62662336}" type="datetimeFigureOut">
              <a:rPr kumimoji="1" lang="ko-KR" altLang="en-US" smtClean="0"/>
              <a:t>2019. 8. 30.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198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orres.ai/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ackernoon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ackernoon.com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ackernoon.com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ensorflow.org/alpha/guide/migration_guide" TargetMode="External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ensorflow.org/alpha/guide/migration_guide" TargetMode="External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807050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424981" y="5288517"/>
            <a:ext cx="1342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Lecture 1</a:t>
            </a:r>
          </a:p>
          <a:p>
            <a:pPr algn="ctr"/>
            <a:r>
              <a:rPr kumimoji="1" lang="en-US" altLang="ko-KR" dirty="0"/>
              <a:t>2019. 08. 24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80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627529" y="2026468"/>
            <a:ext cx="6589059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Basic TensorFlow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Word Representation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Classification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Similarity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Generation / Machine Translation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738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Basic TensorFlow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E075F-04C4-BE47-A898-17B32D90277C}"/>
              </a:ext>
            </a:extLst>
          </p:cNvPr>
          <p:cNvSpPr txBox="1"/>
          <p:nvPr/>
        </p:nvSpPr>
        <p:spPr>
          <a:xfrm>
            <a:off x="660865" y="1747245"/>
            <a:ext cx="5763626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Traditional TensorFlow implementation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Estimator vs Session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tf.data</a:t>
            </a:r>
            <a:r>
              <a:rPr kumimoji="1" lang="en-US" altLang="ko-KR" dirty="0"/>
              <a:t> vs Placeholder &amp; </a:t>
            </a:r>
            <a:r>
              <a:rPr kumimoji="1" lang="en-US" altLang="ko-KR" dirty="0" err="1"/>
              <a:t>feed_dict</a:t>
            </a:r>
            <a:endParaRPr kumimoji="1" lang="en-US" altLang="ko-KR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TensorFlow modules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478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Word Representation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72BF9-63C5-2B42-B4EB-62D79622EE91}"/>
              </a:ext>
            </a:extLst>
          </p:cNvPr>
          <p:cNvSpPr txBox="1"/>
          <p:nvPr/>
        </p:nvSpPr>
        <p:spPr>
          <a:xfrm>
            <a:off x="690260" y="1647252"/>
            <a:ext cx="3016723" cy="4204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Data format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Tabular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Image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Text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One - hot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B</a:t>
            </a:r>
            <a:r>
              <a:rPr lang="en-US" altLang="ko-KR" dirty="0"/>
              <a:t>ag </a:t>
            </a:r>
            <a:r>
              <a:rPr lang="en" altLang="ko-KR" dirty="0"/>
              <a:t>of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Text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Word2Vec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GloVe</a:t>
            </a:r>
            <a:endParaRPr lang="en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FastText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373085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Classification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6E522-6EB0-3949-8B57-22F6830CA565}"/>
              </a:ext>
            </a:extLst>
          </p:cNvPr>
          <p:cNvSpPr txBox="1"/>
          <p:nvPr/>
        </p:nvSpPr>
        <p:spPr>
          <a:xfrm>
            <a:off x="701146" y="1627501"/>
            <a:ext cx="7329310" cy="4990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What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Why do</a:t>
            </a:r>
            <a:r>
              <a:rPr lang="ko-KR" altLang="en-US" dirty="0"/>
              <a:t> </a:t>
            </a:r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need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ko-KR" dirty="0"/>
              <a:t>How do we evaluate Text Classification Model?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does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work?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Papers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Convolutional neural networks for sentence classification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Character-level Convolutional Networks for Text Classification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090499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Similarity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82BEA-D219-9347-8FEE-462D2BC9B6D3}"/>
              </a:ext>
            </a:extLst>
          </p:cNvPr>
          <p:cNvSpPr txBox="1"/>
          <p:nvPr/>
        </p:nvSpPr>
        <p:spPr>
          <a:xfrm>
            <a:off x="635832" y="1541290"/>
            <a:ext cx="7329310" cy="554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Text Similarity?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Why do we need Text Similarity?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Similarity </a:t>
            </a:r>
            <a:r>
              <a:rPr lang="ko-KR" altLang="en-US" dirty="0"/>
              <a:t>측정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Measuring Similarity by Classification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Natural Language Inference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Natural Language Inference 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Similarity Algorithm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Ma-LSTM(Paper)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XG-Boost</a:t>
            </a:r>
          </a:p>
          <a:p>
            <a:pPr>
              <a:lnSpc>
                <a:spcPct val="200000"/>
              </a:lnSpc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71147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99488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Generation / Machine Translation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1810A-F65A-7141-BFB9-A86F9B3087CF}"/>
              </a:ext>
            </a:extLst>
          </p:cNvPr>
          <p:cNvSpPr txBox="1"/>
          <p:nvPr/>
        </p:nvSpPr>
        <p:spPr>
          <a:xfrm>
            <a:off x="646716" y="1573947"/>
            <a:ext cx="7329310" cy="548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Text Generation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Neural Machine Translation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Papers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Attention is All You Need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How do we evaluate?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Dataset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Attention Mechanism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Why do we need Attention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Various Attention Mechanism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Another methods to enrich NMT performance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Transformer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2113025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466900" y="3136612"/>
            <a:ext cx="3258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Why do we learn?</a:t>
            </a:r>
          </a:p>
        </p:txBody>
      </p:sp>
    </p:spTree>
    <p:extLst>
      <p:ext uri="{BB962C8B-B14F-4D97-AF65-F5344CB8AC3E}">
        <p14:creationId xmlns:p14="http://schemas.microsoft.com/office/powerpoint/2010/main" val="645058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466900" y="2164460"/>
            <a:ext cx="3258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Why do we learn?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0D5943-2155-BD43-9F26-5F155369CE77}"/>
              </a:ext>
            </a:extLst>
          </p:cNvPr>
          <p:cNvSpPr txBox="1"/>
          <p:nvPr/>
        </p:nvSpPr>
        <p:spPr>
          <a:xfrm>
            <a:off x="3600092" y="3429000"/>
            <a:ext cx="499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ex) </a:t>
            </a:r>
            <a:r>
              <a:rPr kumimoji="1" lang="ko-KR" altLang="en-US" dirty="0"/>
              <a:t>커리어 전환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실무에서의 자연어 처리 활용 </a:t>
            </a:r>
            <a:r>
              <a:rPr kumimoji="1" lang="en-US" altLang="ko-KR" dirty="0"/>
              <a:t>….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888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551859" y="3136612"/>
            <a:ext cx="3088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Basic TensorFlow</a:t>
            </a:r>
          </a:p>
        </p:txBody>
      </p:sp>
    </p:spTree>
    <p:extLst>
      <p:ext uri="{BB962C8B-B14F-4D97-AF65-F5344CB8AC3E}">
        <p14:creationId xmlns:p14="http://schemas.microsoft.com/office/powerpoint/2010/main" val="1625211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CC73C6-77A8-9444-9340-088DC392B4BE}"/>
              </a:ext>
            </a:extLst>
          </p:cNvPr>
          <p:cNvSpPr txBox="1"/>
          <p:nvPr/>
        </p:nvSpPr>
        <p:spPr>
          <a:xfrm>
            <a:off x="475809" y="1666826"/>
            <a:ext cx="5763626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Traditional TensorFlow implementation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Estimator vs Session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kumimoji="1" lang="en-US" altLang="ko-KR" sz="2400" dirty="0" err="1"/>
              <a:t>tf.data</a:t>
            </a:r>
            <a:r>
              <a:rPr kumimoji="1" lang="en-US" altLang="ko-KR" sz="2400" dirty="0"/>
              <a:t> vs Placeholder &amp; </a:t>
            </a:r>
            <a:r>
              <a:rPr kumimoji="1" lang="en-US" altLang="ko-KR" sz="2400" dirty="0" err="1"/>
              <a:t>feed_dict</a:t>
            </a:r>
            <a:endParaRPr kumimoji="1" lang="en-US" altLang="ko-KR" sz="2400" dirty="0"/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kumimoji="1" lang="en-US" altLang="ko-KR" sz="2400" dirty="0"/>
              <a:t>TensorFlow modules</a:t>
            </a:r>
          </a:p>
          <a:p>
            <a:pPr>
              <a:lnSpc>
                <a:spcPct val="150000"/>
              </a:lnSpc>
            </a:pPr>
            <a:endParaRPr kumimoji="1"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66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Basic TensorFlow</a:t>
            </a:r>
          </a:p>
        </p:txBody>
      </p:sp>
    </p:spTree>
    <p:extLst>
      <p:ext uri="{BB962C8B-B14F-4D97-AF65-F5344CB8AC3E}">
        <p14:creationId xmlns:p14="http://schemas.microsoft.com/office/powerpoint/2010/main" val="19574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73542" y="47409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/>
              <a:t>강사 소개</a:t>
            </a:r>
            <a:endParaRPr kumimoji="1" lang="en-US" altLang="ko-K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15A88-D129-374D-B40F-C4496C13D797}"/>
              </a:ext>
            </a:extLst>
          </p:cNvPr>
          <p:cNvSpPr txBox="1"/>
          <p:nvPr/>
        </p:nvSpPr>
        <p:spPr>
          <a:xfrm>
            <a:off x="387548" y="20356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조중현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CF62B7-0EE2-AB4D-A189-0FA4D4E720C8}"/>
              </a:ext>
            </a:extLst>
          </p:cNvPr>
          <p:cNvSpPr txBox="1"/>
          <p:nvPr/>
        </p:nvSpPr>
        <p:spPr>
          <a:xfrm>
            <a:off x="214151" y="2497243"/>
            <a:ext cx="8758873" cy="2124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중앙대학교 수학과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텐서플로와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머신러닝으로</a:t>
            </a:r>
            <a:r>
              <a:rPr kumimoji="1" lang="ko-KR" altLang="en-US" dirty="0"/>
              <a:t> 시작하는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자연어 처리 집필 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Creating A Neural Pedagogical Agent by Jointly Learning to Review and Assess</a:t>
            </a:r>
            <a:r>
              <a:rPr lang="ko-KR" altLang="en-US" dirty="0"/>
              <a:t> 논문 저자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AI blog </a:t>
            </a:r>
            <a:r>
              <a:rPr kumimoji="1" lang="en-US" altLang="ko-KR" i="1" dirty="0"/>
              <a:t>“</a:t>
            </a:r>
            <a:r>
              <a:rPr kumimoji="1" lang="en-US" altLang="ko-KR" i="1" dirty="0" err="1"/>
              <a:t>reniew’s</a:t>
            </a:r>
            <a:r>
              <a:rPr kumimoji="1" lang="en-US" altLang="ko-KR" i="1" dirty="0"/>
              <a:t> blog”</a:t>
            </a:r>
            <a:r>
              <a:rPr kumimoji="1" lang="en-US" altLang="ko-KR" dirty="0"/>
              <a:t> </a:t>
            </a:r>
            <a:r>
              <a:rPr kumimoji="1" lang="ko-KR" altLang="en-US" dirty="0"/>
              <a:t>운영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현</a:t>
            </a:r>
            <a:r>
              <a:rPr kumimoji="1" lang="en-US" altLang="ko-KR" dirty="0"/>
              <a:t>) </a:t>
            </a:r>
            <a:r>
              <a:rPr kumimoji="1" lang="en-US" altLang="ko-KR" dirty="0" err="1"/>
              <a:t>Riiid</a:t>
            </a:r>
            <a:r>
              <a:rPr kumimoji="1" lang="ko-KR" altLang="en-US" dirty="0"/>
              <a:t> </a:t>
            </a:r>
            <a:r>
              <a:rPr kumimoji="1" lang="en-US" altLang="ko-KR" dirty="0"/>
              <a:t>AI Researcher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209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A25AEDC-367E-E94C-BAF6-15EB0A18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63" y="1176478"/>
            <a:ext cx="2870263" cy="5102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538FF-7A59-EE4E-8703-90A17B6E15DA}"/>
              </a:ext>
            </a:extLst>
          </p:cNvPr>
          <p:cNvSpPr txBox="1"/>
          <p:nvPr/>
        </p:nvSpPr>
        <p:spPr>
          <a:xfrm>
            <a:off x="1346151" y="2958382"/>
            <a:ext cx="48603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/>
              <a:t>Graphs and Sessions</a:t>
            </a:r>
            <a:endParaRPr kumimoji="1"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558763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633847" y="2442761"/>
            <a:ext cx="7255512" cy="9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(1)</a:t>
            </a:r>
            <a:r>
              <a:rPr kumimoji="1" lang="ko-KR" altLang="en-US" sz="2000" dirty="0"/>
              <a:t> 연산</a:t>
            </a:r>
            <a:r>
              <a:rPr kumimoji="1" lang="en-US" altLang="ko-KR" sz="2000" dirty="0"/>
              <a:t>(Operation)</a:t>
            </a:r>
            <a:r>
              <a:rPr kumimoji="1" lang="ko-KR" altLang="en-US" sz="2000" dirty="0"/>
              <a:t>을 정의하는 것과</a:t>
            </a:r>
            <a:r>
              <a:rPr kumimoji="1" lang="en-US" altLang="ko-KR" sz="2000" dirty="0"/>
              <a:t>           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</a:t>
            </a:r>
            <a:r>
              <a:rPr kumimoji="1" lang="en-US" altLang="ko-KR" sz="2000" dirty="0"/>
              <a:t>			</a:t>
            </a:r>
            <a:r>
              <a:rPr kumimoji="1" lang="ko-KR" altLang="en-US" sz="2000" dirty="0"/>
              <a:t>  </a:t>
            </a:r>
            <a:r>
              <a:rPr kumimoji="1" lang="en-US" altLang="ko-KR" sz="2000" dirty="0"/>
              <a:t>(2)</a:t>
            </a:r>
            <a:r>
              <a:rPr kumimoji="1" lang="ko-KR" altLang="en-US" sz="2000" dirty="0"/>
              <a:t> 정의한 연산을 실행하는 부분이 분리되어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1661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633847" y="2442761"/>
            <a:ext cx="7255512" cy="9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(1)</a:t>
            </a:r>
            <a:r>
              <a:rPr kumimoji="1" lang="ko-KR" altLang="en-US" sz="2000" dirty="0"/>
              <a:t> 연산</a:t>
            </a:r>
            <a:r>
              <a:rPr kumimoji="1" lang="en-US" altLang="ko-KR" sz="2000" dirty="0"/>
              <a:t>(Operation)</a:t>
            </a:r>
            <a:r>
              <a:rPr kumimoji="1" lang="ko-KR" altLang="en-US" sz="2000" dirty="0"/>
              <a:t>을 정의하는 것과</a:t>
            </a:r>
            <a:r>
              <a:rPr kumimoji="1" lang="en-US" altLang="ko-KR" sz="2000" dirty="0"/>
              <a:t>           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</a:t>
            </a:r>
            <a:r>
              <a:rPr kumimoji="1" lang="en-US" altLang="ko-KR" sz="2000" dirty="0"/>
              <a:t>			</a:t>
            </a:r>
            <a:r>
              <a:rPr kumimoji="1" lang="ko-KR" altLang="en-US" sz="2000" dirty="0"/>
              <a:t>  </a:t>
            </a:r>
            <a:r>
              <a:rPr kumimoji="1" lang="en-US" altLang="ko-KR" sz="2000" dirty="0"/>
              <a:t>(2)</a:t>
            </a:r>
            <a:r>
              <a:rPr kumimoji="1" lang="ko-KR" altLang="en-US" sz="2000" dirty="0"/>
              <a:t> 정의한 연산을 실행하는 부분이 분리되어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D0638-F1B6-9947-A8E3-147BB68DE07C}"/>
              </a:ext>
            </a:extLst>
          </p:cNvPr>
          <p:cNvSpPr txBox="1"/>
          <p:nvPr/>
        </p:nvSpPr>
        <p:spPr>
          <a:xfrm>
            <a:off x="8273822" y="2430767"/>
            <a:ext cx="1326004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Graph</a:t>
            </a:r>
          </a:p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Session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59003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633847" y="2442761"/>
            <a:ext cx="7255512" cy="9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(1)</a:t>
            </a:r>
            <a:r>
              <a:rPr kumimoji="1" lang="ko-KR" altLang="en-US" sz="2000" dirty="0"/>
              <a:t> 연산</a:t>
            </a:r>
            <a:r>
              <a:rPr kumimoji="1" lang="en-US" altLang="ko-KR" sz="2000" dirty="0"/>
              <a:t>(Operation)</a:t>
            </a:r>
            <a:r>
              <a:rPr kumimoji="1" lang="ko-KR" altLang="en-US" sz="2000" dirty="0"/>
              <a:t>을 정의하는 것과</a:t>
            </a:r>
            <a:r>
              <a:rPr kumimoji="1" lang="en-US" altLang="ko-KR" sz="2000" dirty="0"/>
              <a:t>           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</a:t>
            </a:r>
            <a:r>
              <a:rPr kumimoji="1" lang="en-US" altLang="ko-KR" sz="2000" dirty="0"/>
              <a:t>			</a:t>
            </a:r>
            <a:r>
              <a:rPr kumimoji="1" lang="ko-KR" altLang="en-US" sz="2000" dirty="0"/>
              <a:t>  </a:t>
            </a:r>
            <a:r>
              <a:rPr kumimoji="1" lang="en-US" altLang="ko-KR" sz="2000" dirty="0"/>
              <a:t>(2)</a:t>
            </a:r>
            <a:r>
              <a:rPr kumimoji="1" lang="ko-KR" altLang="en-US" sz="2000" dirty="0"/>
              <a:t> 정의한 연산을 실행하는 부분이 분리되어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D0638-F1B6-9947-A8E3-147BB68DE07C}"/>
              </a:ext>
            </a:extLst>
          </p:cNvPr>
          <p:cNvSpPr txBox="1"/>
          <p:nvPr/>
        </p:nvSpPr>
        <p:spPr>
          <a:xfrm>
            <a:off x="8273822" y="2430767"/>
            <a:ext cx="1326004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Graph</a:t>
            </a:r>
          </a:p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Session</a:t>
            </a:r>
            <a:endParaRPr kumimoji="1"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97683-2174-4B46-8781-E0DEA7408745}"/>
              </a:ext>
            </a:extLst>
          </p:cNvPr>
          <p:cNvSpPr txBox="1"/>
          <p:nvPr/>
        </p:nvSpPr>
        <p:spPr>
          <a:xfrm>
            <a:off x="7273636" y="4572398"/>
            <a:ext cx="2624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C00000"/>
                </a:solidFill>
              </a:rPr>
              <a:t>Not in eager execution!</a:t>
            </a:r>
            <a:endParaRPr kumimoji="1" lang="ko-KR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09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727365" y="2036618"/>
            <a:ext cx="2756845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Define operation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F4639B-7B1A-9B4B-A24F-C1E2CA78E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76"/>
          <a:stretch/>
        </p:blipFill>
        <p:spPr>
          <a:xfrm>
            <a:off x="3963019" y="1045028"/>
            <a:ext cx="7074477" cy="476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94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727365" y="2036618"/>
            <a:ext cx="4277453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Define operation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Execute operation by Session</a:t>
            </a:r>
            <a:endParaRPr kumimoji="1"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5FAF46-49E4-6D49-B316-75868B34F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59"/>
          <a:stretch/>
        </p:blipFill>
        <p:spPr>
          <a:xfrm>
            <a:off x="4060990" y="3678313"/>
            <a:ext cx="7074477" cy="20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44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EBC541-17FC-F541-9330-ABE66E4DE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78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BB05B90-81AA-7A4B-B665-E7460B82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4830F7-8D2E-2D4A-B4E1-19535305C14F}"/>
              </a:ext>
            </a:extLst>
          </p:cNvPr>
          <p:cNvSpPr/>
          <p:nvPr/>
        </p:nvSpPr>
        <p:spPr>
          <a:xfrm>
            <a:off x="4141110" y="1752601"/>
            <a:ext cx="8050889" cy="5105400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1FD08E-2EF9-9441-9D70-37DF5963F486}"/>
              </a:ext>
            </a:extLst>
          </p:cNvPr>
          <p:cNvSpPr/>
          <p:nvPr/>
        </p:nvSpPr>
        <p:spPr>
          <a:xfrm>
            <a:off x="4141110" y="0"/>
            <a:ext cx="8050890" cy="56323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2AC51-E457-0846-9490-5011314FDFCA}"/>
              </a:ext>
            </a:extLst>
          </p:cNvPr>
          <p:cNvSpPr txBox="1"/>
          <p:nvPr/>
        </p:nvSpPr>
        <p:spPr>
          <a:xfrm>
            <a:off x="623454" y="2140527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모델 </a:t>
            </a:r>
            <a:r>
              <a:rPr kumimoji="1" lang="ko-KR" altLang="en-US" dirty="0" err="1"/>
              <a:t>파라미터</a:t>
            </a:r>
            <a:r>
              <a:rPr kumimoji="1" lang="ko-KR" altLang="en-US" dirty="0"/>
              <a:t> 정의</a:t>
            </a:r>
          </a:p>
        </p:txBody>
      </p:sp>
    </p:spTree>
    <p:extLst>
      <p:ext uri="{BB962C8B-B14F-4D97-AF65-F5344CB8AC3E}">
        <p14:creationId xmlns:p14="http://schemas.microsoft.com/office/powerpoint/2010/main" val="1176954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8B9F2-69F8-EB4A-8B68-3BDCE8B8F3BA}"/>
              </a:ext>
            </a:extLst>
          </p:cNvPr>
          <p:cNvSpPr txBox="1"/>
          <p:nvPr/>
        </p:nvSpPr>
        <p:spPr>
          <a:xfrm>
            <a:off x="623454" y="2140527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Placeholder </a:t>
            </a:r>
            <a:r>
              <a:rPr kumimoji="1" lang="ko-KR" altLang="en-US" dirty="0"/>
              <a:t>정의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318667-3213-A54F-9577-4A94F6FE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BC9D6F-C28E-BC43-AFAF-91278EA56D16}"/>
              </a:ext>
            </a:extLst>
          </p:cNvPr>
          <p:cNvSpPr/>
          <p:nvPr/>
        </p:nvSpPr>
        <p:spPr>
          <a:xfrm>
            <a:off x="4141110" y="2509859"/>
            <a:ext cx="8050889" cy="4348142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1B0292-BB4C-2B45-B25C-4C5391060B4C}"/>
              </a:ext>
            </a:extLst>
          </p:cNvPr>
          <p:cNvSpPr/>
          <p:nvPr/>
        </p:nvSpPr>
        <p:spPr>
          <a:xfrm>
            <a:off x="4141110" y="0"/>
            <a:ext cx="8050890" cy="175259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9406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555A7E-83D8-E843-B09C-7A14613FF58C}"/>
              </a:ext>
            </a:extLst>
          </p:cNvPr>
          <p:cNvSpPr txBox="1"/>
          <p:nvPr/>
        </p:nvSpPr>
        <p:spPr>
          <a:xfrm>
            <a:off x="623454" y="2140527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Graph </a:t>
            </a:r>
            <a:r>
              <a:rPr kumimoji="1" lang="ko-KR" altLang="en-US" dirty="0"/>
              <a:t>그리기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71BC19-DB48-0D43-91B7-7F2D5188F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B19F94D-318C-3043-8109-0D6B867EF03B}"/>
              </a:ext>
            </a:extLst>
          </p:cNvPr>
          <p:cNvSpPr/>
          <p:nvPr/>
        </p:nvSpPr>
        <p:spPr>
          <a:xfrm>
            <a:off x="4141110" y="3178629"/>
            <a:ext cx="8050889" cy="3679372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17FBE7-16F3-864E-930F-311FB78484A7}"/>
              </a:ext>
            </a:extLst>
          </p:cNvPr>
          <p:cNvSpPr/>
          <p:nvPr/>
        </p:nvSpPr>
        <p:spPr>
          <a:xfrm>
            <a:off x="4141110" y="0"/>
            <a:ext cx="8050890" cy="250985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231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29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FB8E-DA93-6743-BD06-1F91E616C7A2}"/>
              </a:ext>
            </a:extLst>
          </p:cNvPr>
          <p:cNvSpPr txBox="1"/>
          <p:nvPr/>
        </p:nvSpPr>
        <p:spPr>
          <a:xfrm>
            <a:off x="623454" y="2140527"/>
            <a:ext cx="317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Loss, Optimizer, Prediction </a:t>
            </a:r>
            <a:r>
              <a:rPr kumimoji="1" lang="ko-KR" altLang="en-US" dirty="0"/>
              <a:t>정의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40EC80-1669-8C4D-B9E7-605795AB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18B7B19-FF9B-9A4B-8A70-61D29EC99394}"/>
              </a:ext>
            </a:extLst>
          </p:cNvPr>
          <p:cNvSpPr/>
          <p:nvPr/>
        </p:nvSpPr>
        <p:spPr>
          <a:xfrm>
            <a:off x="4141110" y="4800599"/>
            <a:ext cx="8050889" cy="2057401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085A02-2DF5-DE44-ADCF-889445CB3B38}"/>
              </a:ext>
            </a:extLst>
          </p:cNvPr>
          <p:cNvSpPr/>
          <p:nvPr/>
        </p:nvSpPr>
        <p:spPr>
          <a:xfrm>
            <a:off x="4141110" y="0"/>
            <a:ext cx="8050890" cy="317862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3546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CA51B-D437-F147-B99A-180E078A5F06}"/>
              </a:ext>
            </a:extLst>
          </p:cNvPr>
          <p:cNvSpPr txBox="1"/>
          <p:nvPr/>
        </p:nvSpPr>
        <p:spPr>
          <a:xfrm>
            <a:off x="623454" y="2140527"/>
            <a:ext cx="237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Run Training by Session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FA73329-52A6-5545-BB0E-26101E82E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059C08-AEE1-314F-A240-F376B997B36E}"/>
              </a:ext>
            </a:extLst>
          </p:cNvPr>
          <p:cNvSpPr/>
          <p:nvPr/>
        </p:nvSpPr>
        <p:spPr>
          <a:xfrm>
            <a:off x="4141110" y="0"/>
            <a:ext cx="8050890" cy="4800598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9892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C012A79-69F2-0545-AE03-57454A2C5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71FD08E-2EF9-9441-9D70-37DF5963F486}"/>
              </a:ext>
            </a:extLst>
          </p:cNvPr>
          <p:cNvSpPr/>
          <p:nvPr/>
        </p:nvSpPr>
        <p:spPr>
          <a:xfrm>
            <a:off x="4141110" y="0"/>
            <a:ext cx="8050890" cy="6858000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CA51B-D437-F147-B99A-180E078A5F06}"/>
              </a:ext>
            </a:extLst>
          </p:cNvPr>
          <p:cNvSpPr txBox="1"/>
          <p:nvPr/>
        </p:nvSpPr>
        <p:spPr>
          <a:xfrm>
            <a:off x="156810" y="2078182"/>
            <a:ext cx="3906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그 외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검증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예측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배포를 위해서</a:t>
            </a:r>
            <a:br>
              <a:rPr kumimoji="1" lang="en-US" altLang="ko-KR" dirty="0"/>
            </a:br>
            <a:r>
              <a:rPr kumimoji="1" lang="ko-KR" altLang="en-US" dirty="0"/>
              <a:t>추가로 구현 필요</a:t>
            </a:r>
            <a:r>
              <a:rPr kumimoji="1" lang="en-US" altLang="ko-KR" dirty="0"/>
              <a:t>.</a:t>
            </a:r>
          </a:p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917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5303796" y="3167390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</p:spTree>
    <p:extLst>
      <p:ext uri="{BB962C8B-B14F-4D97-AF65-F5344CB8AC3E}">
        <p14:creationId xmlns:p14="http://schemas.microsoft.com/office/powerpoint/2010/main" val="2886201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28923" y="1770461"/>
            <a:ext cx="1093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2000" dirty="0"/>
              <a:t>“TensorFlow’s high-level machine learning API (</a:t>
            </a:r>
            <a:r>
              <a:rPr lang="en" altLang="ko-KR" sz="2000" dirty="0" err="1"/>
              <a:t>tf.estimator</a:t>
            </a:r>
            <a:r>
              <a:rPr lang="en" altLang="ko-KR" sz="2000" dirty="0"/>
              <a:t>) makes it easy to configure, train, and evaluate a variety of machine learning models”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0075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28923" y="1770461"/>
            <a:ext cx="1093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2000" dirty="0"/>
              <a:t>“TensorFlow’s high-level machine learning API (</a:t>
            </a:r>
            <a:r>
              <a:rPr lang="en" altLang="ko-KR" sz="2000" dirty="0" err="1"/>
              <a:t>tf.estimator</a:t>
            </a:r>
            <a:r>
              <a:rPr lang="en" altLang="ko-KR" sz="2000" dirty="0"/>
              <a:t>) makes it easy to configure, train, and evaluate a variety of machine learning models”</a:t>
            </a:r>
            <a:endParaRPr kumimoji="1"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04807A-27E1-D642-B14E-75B841791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733" y="2478347"/>
            <a:ext cx="5080000" cy="386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D9E35F-43DF-2849-AF2D-0EB468C9B0AB}"/>
              </a:ext>
            </a:extLst>
          </p:cNvPr>
          <p:cNvSpPr txBox="1"/>
          <p:nvPr/>
        </p:nvSpPr>
        <p:spPr>
          <a:xfrm>
            <a:off x="7250665" y="6339147"/>
            <a:ext cx="1185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200" dirty="0">
                <a:hlinkClick r:id="rId3"/>
              </a:rPr>
              <a:t>https://torres.ai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19629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28922" y="1470658"/>
            <a:ext cx="1093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2000" dirty="0"/>
              <a:t>Estimator </a:t>
            </a:r>
            <a:r>
              <a:rPr kumimoji="1" lang="ko-KR" altLang="en-US" sz="2000" dirty="0"/>
              <a:t>의 장점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21443-2C2E-6443-97DC-C277D1604A88}"/>
              </a:ext>
            </a:extLst>
          </p:cNvPr>
          <p:cNvSpPr txBox="1"/>
          <p:nvPr/>
        </p:nvSpPr>
        <p:spPr>
          <a:xfrm>
            <a:off x="553309" y="1870768"/>
            <a:ext cx="6709016" cy="4617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High-Level 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간단하게 모델을 구현할 수 있다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개발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연구자들 사이에서 모델을 간단하게 공유할 수 있다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Model</a:t>
            </a:r>
            <a:r>
              <a:rPr kumimoji="1" lang="ko-KR" altLang="en-US" dirty="0"/>
              <a:t>을 변경할 필요 없이 </a:t>
            </a:r>
            <a:r>
              <a:rPr kumimoji="1" lang="en-US" altLang="ko-KR" dirty="0"/>
              <a:t>CPU, GPU, TPU</a:t>
            </a:r>
            <a:r>
              <a:rPr kumimoji="1" lang="ko-KR" altLang="en-US" dirty="0"/>
              <a:t>에서 실행 할 수 있다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아래의 기능을 직접 구현할 필요없이 사용 할 수 있다</a:t>
            </a:r>
            <a:r>
              <a:rPr kumimoji="1"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Build Graph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Train / Evaluate / Predict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배포</a:t>
            </a:r>
            <a:r>
              <a:rPr kumimoji="1" lang="en-US" altLang="ko-KR" dirty="0"/>
              <a:t>(export)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Variable </a:t>
            </a:r>
            <a:r>
              <a:rPr kumimoji="1" lang="ko-KR" altLang="en-US" dirty="0"/>
              <a:t>초기화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Data </a:t>
            </a:r>
            <a:r>
              <a:rPr kumimoji="1" lang="ko-KR" altLang="en-US" dirty="0"/>
              <a:t>불러오기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Checkpoint </a:t>
            </a:r>
            <a:r>
              <a:rPr kumimoji="1" lang="ko-KR" altLang="en-US" dirty="0"/>
              <a:t>파일을 만들기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TensorBoard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사용하기 위한 </a:t>
            </a:r>
            <a:r>
              <a:rPr kumimoji="1" lang="en-US" altLang="ko-KR" dirty="0"/>
              <a:t>Summaries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387949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EFB39-A3BD-2247-98D1-790F6D6A5643}"/>
              </a:ext>
            </a:extLst>
          </p:cNvPr>
          <p:cNvSpPr txBox="1"/>
          <p:nvPr/>
        </p:nvSpPr>
        <p:spPr>
          <a:xfrm>
            <a:off x="269340" y="1271875"/>
            <a:ext cx="10933621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000" dirty="0"/>
              <a:t>Pre-made Estimator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000" dirty="0"/>
              <a:t>Custom Estimator</a:t>
            </a:r>
          </a:p>
          <a:p>
            <a:pPr>
              <a:lnSpc>
                <a:spcPct val="150000"/>
              </a:lnSpc>
            </a:pP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03234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Pre-made Estimator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E82333-FCF7-D542-BFCD-F874AFF2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1" y="2096604"/>
            <a:ext cx="984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2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E82333-FCF7-D542-BFCD-F874AFF2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1" y="2096604"/>
            <a:ext cx="9842500" cy="1651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D221A-9F26-1644-9D26-7174F836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01" y="3956326"/>
            <a:ext cx="5016500" cy="246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A99F08-E7A4-2147-95F9-AA9D9D5FDE24}"/>
              </a:ext>
            </a:extLst>
          </p:cNvPr>
          <p:cNvSpPr txBox="1"/>
          <p:nvPr/>
        </p:nvSpPr>
        <p:spPr>
          <a:xfrm>
            <a:off x="6668329" y="6374932"/>
            <a:ext cx="15760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050" dirty="0">
                <a:hlinkClick r:id="rId4"/>
              </a:rPr>
              <a:t>https://hackernoon.com/</a:t>
            </a:r>
            <a:endParaRPr kumimoji="1"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5F8EB-4247-B148-9AAF-7D1CD1BFFAFE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Pre-made Estimator</a:t>
            </a:r>
          </a:p>
        </p:txBody>
      </p:sp>
    </p:spTree>
    <p:extLst>
      <p:ext uri="{BB962C8B-B14F-4D97-AF65-F5344CB8AC3E}">
        <p14:creationId xmlns:p14="http://schemas.microsoft.com/office/powerpoint/2010/main" val="2428830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D99F8C-6BA2-B444-83D8-561AD158E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4" y="679451"/>
            <a:ext cx="5028312" cy="53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07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E82333-FCF7-D542-BFCD-F874AFF2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1" y="2096604"/>
            <a:ext cx="9842500" cy="165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C145AB-6409-6C4B-977E-951E76A7F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01" y="4066041"/>
            <a:ext cx="6299200" cy="2171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2E5AA4-19A1-7F49-8DB1-27FD99ACDD61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Pre-made Estimator</a:t>
            </a:r>
          </a:p>
        </p:txBody>
      </p:sp>
    </p:spTree>
    <p:extLst>
      <p:ext uri="{BB962C8B-B14F-4D97-AF65-F5344CB8AC3E}">
        <p14:creationId xmlns:p14="http://schemas.microsoft.com/office/powerpoint/2010/main" val="2779024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7D596B-D05A-9342-862F-9B81B73E5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11" y="2217135"/>
            <a:ext cx="8752785" cy="3909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0696F-25B3-DE42-A7BF-6B6B31E9FE86}"/>
              </a:ext>
            </a:extLst>
          </p:cNvPr>
          <p:cNvSpPr txBox="1"/>
          <p:nvPr/>
        </p:nvSpPr>
        <p:spPr>
          <a:xfrm>
            <a:off x="8472083" y="5995839"/>
            <a:ext cx="18646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hlinkClick r:id="rId3"/>
              </a:rPr>
              <a:t>https://www.tensorflow.com</a:t>
            </a:r>
            <a:endParaRPr kumimoji="1" lang="en-US" altLang="ko-KR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FA491-420F-C244-809C-F0E19D98EE20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</a:t>
            </a:r>
          </a:p>
        </p:txBody>
      </p:sp>
    </p:spTree>
    <p:extLst>
      <p:ext uri="{BB962C8B-B14F-4D97-AF65-F5344CB8AC3E}">
        <p14:creationId xmlns:p14="http://schemas.microsoft.com/office/powerpoint/2010/main" val="2530798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4F7FE-B3B9-5940-B97F-0F57F368C119}"/>
              </a:ext>
            </a:extLst>
          </p:cNvPr>
          <p:cNvSpPr txBox="1"/>
          <p:nvPr/>
        </p:nvSpPr>
        <p:spPr>
          <a:xfrm>
            <a:off x="745435" y="2388515"/>
            <a:ext cx="2648033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Define Input function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Define Model function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R" dirty="0"/>
              <a:t>Instantiate Estimator 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</a:t>
            </a:r>
          </a:p>
        </p:txBody>
      </p:sp>
    </p:spTree>
    <p:extLst>
      <p:ext uri="{BB962C8B-B14F-4D97-AF65-F5344CB8AC3E}">
        <p14:creationId xmlns:p14="http://schemas.microsoft.com/office/powerpoint/2010/main" val="1585565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input function)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30B1BC-3C32-4A49-8698-B6EA2A9E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46" y="2273300"/>
            <a:ext cx="55499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70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model function)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68CAC-0260-954D-ACC0-7CF6BC1C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2260600"/>
            <a:ext cx="4876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62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model function)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68CAC-0260-954D-ACC0-7CF6BC1C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2260600"/>
            <a:ext cx="4876800" cy="2336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34A396-B7ED-8B41-A742-AFA0345DBD9E}"/>
              </a:ext>
            </a:extLst>
          </p:cNvPr>
          <p:cNvSpPr txBox="1"/>
          <p:nvPr/>
        </p:nvSpPr>
        <p:spPr>
          <a:xfrm>
            <a:off x="5552660" y="2156996"/>
            <a:ext cx="6473888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features: </a:t>
            </a:r>
            <a:r>
              <a:rPr kumimoji="1" lang="ko-KR" altLang="en-US" dirty="0"/>
              <a:t>모델의 </a:t>
            </a:r>
            <a:r>
              <a:rPr kumimoji="1" lang="ko-KR" altLang="en-US" dirty="0" err="1"/>
              <a:t>입력값들의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dictionary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labels: </a:t>
            </a:r>
            <a:r>
              <a:rPr kumimoji="1" lang="ko-KR" altLang="en-US" dirty="0"/>
              <a:t>모델의 라벨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mode: </a:t>
            </a:r>
            <a:r>
              <a:rPr kumimoji="1" lang="ko-KR" altLang="en-US" dirty="0"/>
              <a:t>현재 모델 함수가 실행된 상태</a:t>
            </a:r>
            <a:r>
              <a:rPr kumimoji="1" lang="en-US" altLang="ko-KR" dirty="0"/>
              <a:t>(train/evaluate/predict)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params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(Optional) </a:t>
            </a:r>
            <a:r>
              <a:rPr kumimoji="1" lang="ko-KR" altLang="en-US" dirty="0"/>
              <a:t>모델에 필요한 추가적인 </a:t>
            </a:r>
            <a:r>
              <a:rPr kumimoji="1" lang="ko-KR" altLang="en-US" dirty="0" err="1"/>
              <a:t>하이퍼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파라미터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4370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model function)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68CAC-0260-954D-ACC0-7CF6BC1C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2260600"/>
            <a:ext cx="4876800" cy="233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591789-0D36-6340-B027-6BB20C1B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51" y="4151796"/>
            <a:ext cx="6604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48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</a:t>
            </a:r>
            <a:r>
              <a:rPr kumimoji="1" lang="en" altLang="ko-KR" sz="2000" dirty="0"/>
              <a:t>i</a:t>
            </a:r>
            <a:r>
              <a:rPr lang="en" altLang="ko-KR" sz="2000" dirty="0"/>
              <a:t>nstantiate Estimator</a:t>
            </a:r>
            <a:r>
              <a:rPr kumimoji="1" lang="en-US" altLang="ko-KR" sz="20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8860FC-AAF0-0245-ABC3-DC194D05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022"/>
          <a:stretch/>
        </p:blipFill>
        <p:spPr>
          <a:xfrm>
            <a:off x="547637" y="2094395"/>
            <a:ext cx="7289800" cy="10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97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</a:t>
            </a:r>
            <a:r>
              <a:rPr kumimoji="1" lang="en" altLang="ko-KR" sz="2000" dirty="0"/>
              <a:t>i</a:t>
            </a:r>
            <a:r>
              <a:rPr lang="en" altLang="ko-KR" sz="2000" dirty="0"/>
              <a:t>nstantiate Estimator</a:t>
            </a:r>
            <a:r>
              <a:rPr kumimoji="1" lang="en-US" altLang="ko-KR" sz="20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8860FC-AAF0-0245-ABC3-DC194D05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b="-220"/>
          <a:stretch/>
        </p:blipFill>
        <p:spPr>
          <a:xfrm>
            <a:off x="547637" y="2094395"/>
            <a:ext cx="7289800" cy="323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02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5532929" y="3167390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29638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1692F39-5763-7E44-BFEF-50F2AA7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32" y="646793"/>
            <a:ext cx="4643497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73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A403C-D69E-A94C-8A6A-5B2816A3299E}"/>
              </a:ext>
            </a:extLst>
          </p:cNvPr>
          <p:cNvSpPr txBox="1"/>
          <p:nvPr/>
        </p:nvSpPr>
        <p:spPr>
          <a:xfrm>
            <a:off x="576470" y="1321904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TensorFlow Dataset API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496E12-BD59-D648-B19E-8B91D212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92" y="1846194"/>
            <a:ext cx="1905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98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tf.estimator</a:t>
            </a:r>
            <a:r>
              <a:rPr kumimoji="1" lang="ko-KR" altLang="en-US" dirty="0"/>
              <a:t> 와 같이 사용하기에 적합</a:t>
            </a:r>
          </a:p>
        </p:txBody>
      </p:sp>
    </p:spTree>
    <p:extLst>
      <p:ext uri="{BB962C8B-B14F-4D97-AF65-F5344CB8AC3E}">
        <p14:creationId xmlns:p14="http://schemas.microsoft.com/office/powerpoint/2010/main" val="1595855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C00000"/>
                </a:solidFill>
              </a:rPr>
              <a:t>기존의 </a:t>
            </a:r>
            <a:r>
              <a:rPr kumimoji="1" lang="en-US" altLang="ko-KR" b="1" dirty="0">
                <a:solidFill>
                  <a:srgbClr val="C00000"/>
                </a:solidFill>
              </a:rPr>
              <a:t>placeholder &amp; </a:t>
            </a:r>
            <a:r>
              <a:rPr kumimoji="1" lang="en-US" altLang="ko-KR" b="1" dirty="0" err="1">
                <a:solidFill>
                  <a:srgbClr val="C00000"/>
                </a:solidFill>
              </a:rPr>
              <a:t>feed_dict</a:t>
            </a:r>
            <a:r>
              <a:rPr kumimoji="1" lang="en-US" altLang="ko-KR" b="1" dirty="0">
                <a:solidFill>
                  <a:srgbClr val="C00000"/>
                </a:solidFill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</a:rPr>
              <a:t>방법보다 높은 성능 </a:t>
            </a:r>
            <a:r>
              <a:rPr kumimoji="1" lang="en-US" altLang="ko-KR" b="1" dirty="0">
                <a:solidFill>
                  <a:srgbClr val="C00000"/>
                </a:solidFill>
              </a:rPr>
              <a:t>(</a:t>
            </a:r>
            <a:r>
              <a:rPr kumimoji="1" lang="ko-KR" altLang="en-US" b="1" dirty="0">
                <a:solidFill>
                  <a:srgbClr val="C00000"/>
                </a:solidFill>
              </a:rPr>
              <a:t>속도 측면</a:t>
            </a:r>
            <a:r>
              <a:rPr kumimoji="1" lang="en-US" altLang="ko-KR" b="1" dirty="0">
                <a:solidFill>
                  <a:srgbClr val="C0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tf.estimator</a:t>
            </a:r>
            <a:r>
              <a:rPr kumimoji="1" lang="ko-KR" altLang="en-US" dirty="0"/>
              <a:t> 와 같이 사용하기에 적합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4ED353-49DD-0E4B-86A4-85CA5515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15" y="3065238"/>
            <a:ext cx="7477404" cy="17091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F36BD7-0453-8246-B66A-BDB4F17E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14" y="4853584"/>
            <a:ext cx="7477403" cy="1709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8EB21D-449A-1E43-858F-FD4EBB1C5A4D}"/>
              </a:ext>
            </a:extLst>
          </p:cNvPr>
          <p:cNvSpPr txBox="1"/>
          <p:nvPr/>
        </p:nvSpPr>
        <p:spPr>
          <a:xfrm>
            <a:off x="1652604" y="3596633"/>
            <a:ext cx="14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Existing Data </a:t>
            </a:r>
          </a:p>
          <a:p>
            <a:pPr algn="ctr"/>
            <a:r>
              <a:rPr kumimoji="1" lang="en-US" altLang="ko-KR" dirty="0"/>
              <a:t>Pipeline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70F61-3C4B-D947-9212-5C95D95D8F60}"/>
              </a:ext>
            </a:extLst>
          </p:cNvPr>
          <p:cNvSpPr txBox="1"/>
          <p:nvPr/>
        </p:nvSpPr>
        <p:spPr>
          <a:xfrm>
            <a:off x="1395483" y="5384978"/>
            <a:ext cx="1952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Optimized Pipeline</a:t>
            </a:r>
          </a:p>
          <a:p>
            <a:pPr algn="ctr"/>
            <a:r>
              <a:rPr kumimoji="1" lang="en-US" altLang="ko-KR" dirty="0"/>
              <a:t>with </a:t>
            </a:r>
            <a:r>
              <a:rPr kumimoji="1" lang="en-US" altLang="ko-KR" dirty="0" err="1">
                <a:solidFill>
                  <a:schemeClr val="accent1">
                    <a:lumMod val="75000"/>
                  </a:schemeClr>
                </a:solidFill>
              </a:rPr>
              <a:t>tf.data</a:t>
            </a:r>
            <a:endParaRPr kumimoji="1"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503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C00000"/>
                </a:solidFill>
              </a:rPr>
              <a:t>간단한 </a:t>
            </a:r>
            <a:r>
              <a:rPr kumimoji="1" lang="en-US" altLang="ko-KR" b="1" dirty="0">
                <a:solidFill>
                  <a:srgbClr val="C00000"/>
                </a:solidFill>
              </a:rPr>
              <a:t>batch, epoch, shuffle, map</a:t>
            </a:r>
            <a:r>
              <a:rPr kumimoji="1" lang="ko-KR" altLang="en-US" b="1" dirty="0">
                <a:solidFill>
                  <a:srgbClr val="C00000"/>
                </a:solidFill>
              </a:rPr>
              <a:t> 구현</a:t>
            </a:r>
            <a:endParaRPr kumimoji="1" lang="en-US" altLang="ko-KR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tf.estimator</a:t>
            </a:r>
            <a:r>
              <a:rPr kumimoji="1" lang="ko-KR" altLang="en-US" dirty="0"/>
              <a:t> 와 같이 사용하기에 적합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8819AA-FE9D-0A48-B0F9-FB47379B8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446" y="3065238"/>
            <a:ext cx="5263588" cy="33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0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 err="1">
                <a:solidFill>
                  <a:srgbClr val="C00000"/>
                </a:solidFill>
              </a:rPr>
              <a:t>tf.estimator</a:t>
            </a:r>
            <a:r>
              <a:rPr kumimoji="1" lang="ko-KR" altLang="en-US" b="1" dirty="0">
                <a:solidFill>
                  <a:srgbClr val="C00000"/>
                </a:solidFill>
              </a:rPr>
              <a:t> 와 같이 사용하기에 적합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628370-9AC4-3745-9B9B-B4021F3CE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52" b="50033"/>
          <a:stretch/>
        </p:blipFill>
        <p:spPr>
          <a:xfrm>
            <a:off x="832412" y="3065239"/>
            <a:ext cx="7289800" cy="545642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544BD1E-EDA1-C641-9ED9-62877AAA55F8}"/>
              </a:ext>
            </a:extLst>
          </p:cNvPr>
          <p:cNvSpPr/>
          <p:nvPr/>
        </p:nvSpPr>
        <p:spPr>
          <a:xfrm>
            <a:off x="2575506" y="3359426"/>
            <a:ext cx="1509477" cy="251454"/>
          </a:xfrm>
          <a:prstGeom prst="round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486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 err="1">
                <a:solidFill>
                  <a:srgbClr val="C00000"/>
                </a:solidFill>
              </a:rPr>
              <a:t>tf.estimator</a:t>
            </a:r>
            <a:r>
              <a:rPr kumimoji="1" lang="ko-KR" altLang="en-US" b="1" dirty="0">
                <a:solidFill>
                  <a:srgbClr val="C00000"/>
                </a:solidFill>
              </a:rPr>
              <a:t> 와 같이 사용하기에 적합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D29F9-C3F3-4E40-B2A2-B600C157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8" y="3134404"/>
            <a:ext cx="5905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22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4496683" y="3167390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</p:spTree>
    <p:extLst>
      <p:ext uri="{BB962C8B-B14F-4D97-AF65-F5344CB8AC3E}">
        <p14:creationId xmlns:p14="http://schemas.microsoft.com/office/powerpoint/2010/main" val="1261827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22B7ACF-AEFA-684C-8DF7-322BCA4F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B98A6-7513-0247-B7ED-95E32D3ED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" y="2485336"/>
            <a:ext cx="4086727" cy="2007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E10417-5631-AD47-937C-9A9A2A7E0A62}"/>
              </a:ext>
            </a:extLst>
          </p:cNvPr>
          <p:cNvSpPr txBox="1"/>
          <p:nvPr/>
        </p:nvSpPr>
        <p:spPr>
          <a:xfrm>
            <a:off x="2537145" y="4448889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4"/>
              </a:rPr>
              <a:t>https://hackernoon.com/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16275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22B7ACF-AEFA-684C-8DF7-322BCA4F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5B3BDF-68A6-9547-9DD7-D516769A9AB2}"/>
              </a:ext>
            </a:extLst>
          </p:cNvPr>
          <p:cNvSpPr/>
          <p:nvPr/>
        </p:nvSpPr>
        <p:spPr>
          <a:xfrm>
            <a:off x="4141110" y="1729341"/>
            <a:ext cx="8050889" cy="79377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613197-D15C-7E42-910F-D8EB1009D834}"/>
              </a:ext>
            </a:extLst>
          </p:cNvPr>
          <p:cNvSpPr/>
          <p:nvPr/>
        </p:nvSpPr>
        <p:spPr>
          <a:xfrm>
            <a:off x="4141110" y="0"/>
            <a:ext cx="8050890" cy="56323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8DE349-13F0-624F-95F4-8E84368D20F7}"/>
              </a:ext>
            </a:extLst>
          </p:cNvPr>
          <p:cNvSpPr/>
          <p:nvPr/>
        </p:nvSpPr>
        <p:spPr>
          <a:xfrm>
            <a:off x="4141111" y="3279111"/>
            <a:ext cx="8050889" cy="357888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B98A6-7513-0247-B7ED-95E32D3ED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" y="2485336"/>
            <a:ext cx="4086727" cy="2007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E10417-5631-AD47-937C-9A9A2A7E0A62}"/>
              </a:ext>
            </a:extLst>
          </p:cNvPr>
          <p:cNvSpPr txBox="1"/>
          <p:nvPr/>
        </p:nvSpPr>
        <p:spPr>
          <a:xfrm>
            <a:off x="2537145" y="4448889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4"/>
              </a:rPr>
              <a:t>https://hackernoon.com/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909694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B98A6-7513-0247-B7ED-95E32D3ED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2" y="2485336"/>
            <a:ext cx="4086727" cy="2007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E10417-5631-AD47-937C-9A9A2A7E0A62}"/>
              </a:ext>
            </a:extLst>
          </p:cNvPr>
          <p:cNvSpPr txBox="1"/>
          <p:nvPr/>
        </p:nvSpPr>
        <p:spPr>
          <a:xfrm>
            <a:off x="2537145" y="4448889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https://hackernoon.com/</a:t>
            </a:r>
            <a:endParaRPr kumimoji="1"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58A002-0272-1B43-BC65-09A53A928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269" y="2703168"/>
            <a:ext cx="7696200" cy="5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7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44FDEA-1212-EC49-B917-F53AA4A6E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07" y="489425"/>
            <a:ext cx="5028312" cy="5879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963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8B0D44-2832-984A-A245-ED238CEB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28" y="1608758"/>
            <a:ext cx="2578100" cy="698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8F9C6E-0CA2-4F44-9F50-B7F77123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" y="2503556"/>
            <a:ext cx="3124200" cy="558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2C1BF7-13B4-0E49-A6F1-7F87D3FFE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" y="3364670"/>
            <a:ext cx="43688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15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83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66E8BC-11E6-3E46-A7F3-39FE0A80A62F}"/>
              </a:ext>
            </a:extLst>
          </p:cNvPr>
          <p:cNvSpPr/>
          <p:nvPr/>
        </p:nvSpPr>
        <p:spPr>
          <a:xfrm>
            <a:off x="536519" y="2118391"/>
            <a:ext cx="8050889" cy="131060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FD4048-659B-5E40-AFAC-FA836E0C8C0D}"/>
              </a:ext>
            </a:extLst>
          </p:cNvPr>
          <p:cNvSpPr txBox="1"/>
          <p:nvPr/>
        </p:nvSpPr>
        <p:spPr>
          <a:xfrm>
            <a:off x="3231241" y="5277678"/>
            <a:ext cx="572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u="sng" dirty="0"/>
              <a:t>TensorFlow 2.0 </a:t>
            </a:r>
            <a:r>
              <a:rPr kumimoji="1" lang="ko-KR" altLang="en-US" u="sng" dirty="0"/>
              <a:t>에서는 대부분 </a:t>
            </a:r>
            <a:r>
              <a:rPr kumimoji="1" lang="en-US" altLang="ko-KR" u="sng" dirty="0" err="1"/>
              <a:t>tf.kears.layers</a:t>
            </a:r>
            <a:r>
              <a:rPr kumimoji="1" lang="en-US" altLang="ko-KR" u="sng" dirty="0"/>
              <a:t> </a:t>
            </a:r>
            <a:r>
              <a:rPr kumimoji="1" lang="ko-KR" altLang="en-US" u="sng" dirty="0"/>
              <a:t>모듈로 통합</a:t>
            </a:r>
            <a:r>
              <a:rPr kumimoji="1" lang="en-US" altLang="ko-KR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15721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66E8BC-11E6-3E46-A7F3-39FE0A80A62F}"/>
              </a:ext>
            </a:extLst>
          </p:cNvPr>
          <p:cNvSpPr/>
          <p:nvPr/>
        </p:nvSpPr>
        <p:spPr>
          <a:xfrm>
            <a:off x="536519" y="2118391"/>
            <a:ext cx="8050889" cy="131060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19ADBC-C891-F841-BD76-B739E93A3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414" y="4478359"/>
            <a:ext cx="9445171" cy="1945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FE872-4786-EE41-99F9-97AF4671D1CC}"/>
              </a:ext>
            </a:extLst>
          </p:cNvPr>
          <p:cNvSpPr txBox="1"/>
          <p:nvPr/>
        </p:nvSpPr>
        <p:spPr>
          <a:xfrm>
            <a:off x="6836228" y="6423565"/>
            <a:ext cx="3820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200" dirty="0">
                <a:hlinkClick r:id="rId5"/>
              </a:rPr>
              <a:t>https://www.tensorflow.org/alpha/guide/migration_guide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480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66E8BC-11E6-3E46-A7F3-39FE0A80A62F}"/>
              </a:ext>
            </a:extLst>
          </p:cNvPr>
          <p:cNvSpPr/>
          <p:nvPr/>
        </p:nvSpPr>
        <p:spPr>
          <a:xfrm>
            <a:off x="536519" y="2118391"/>
            <a:ext cx="8050889" cy="131060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19ADBC-C891-F841-BD76-B739E93A3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414" y="4478359"/>
            <a:ext cx="9445171" cy="1945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FE872-4786-EE41-99F9-97AF4671D1CC}"/>
              </a:ext>
            </a:extLst>
          </p:cNvPr>
          <p:cNvSpPr txBox="1"/>
          <p:nvPr/>
        </p:nvSpPr>
        <p:spPr>
          <a:xfrm>
            <a:off x="6836228" y="6423565"/>
            <a:ext cx="3820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200" dirty="0">
                <a:hlinkClick r:id="rId5"/>
              </a:rPr>
              <a:t>https://www.tensorflow.org/alpha/guide/migration_guide</a:t>
            </a:r>
            <a:endParaRPr kumimoji="1" lang="ko-KR" altLang="en-US" sz="1200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6F371E9-E421-A04D-AA73-A7C6D9DE9907}"/>
              </a:ext>
            </a:extLst>
          </p:cNvPr>
          <p:cNvCxnSpPr>
            <a:cxnSpLocks/>
          </p:cNvCxnSpPr>
          <p:nvPr/>
        </p:nvCxnSpPr>
        <p:spPr>
          <a:xfrm flipV="1">
            <a:off x="1992086" y="6323698"/>
            <a:ext cx="5649685" cy="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127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726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tf.keras.layers.Conv1D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8BA1C0-49AC-4A4B-95A5-F9CBE56C1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10" y="2310848"/>
            <a:ext cx="4398065" cy="11181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B2C0F4-140A-4947-9E86-6784339A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923" y="2525644"/>
            <a:ext cx="3860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34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726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tf.keras.layers.Conv1D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482BAE-8327-F947-AD40-08AE950AD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86" y="2266122"/>
            <a:ext cx="4180506" cy="6659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78743F-0D97-1946-A577-EC2044016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923" y="2525644"/>
            <a:ext cx="3860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04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726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tf.keras.layers.Conv1D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6B58C8-5C25-7D49-95DE-7812DAD60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923" y="2525644"/>
            <a:ext cx="3860800" cy="30988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2FAD91B-9858-6347-8397-F99FA4FD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0" y="1969052"/>
            <a:ext cx="7797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432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576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tf.keras.layers.Dense</a:t>
            </a:r>
            <a:endParaRPr kumimoji="1"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9FD0D9-49DC-5F48-8385-A683B11E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72" y="4045779"/>
            <a:ext cx="4086727" cy="2007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2BDE2-7055-0144-9FA3-FB74C62E8735}"/>
              </a:ext>
            </a:extLst>
          </p:cNvPr>
          <p:cNvSpPr txBox="1"/>
          <p:nvPr/>
        </p:nvSpPr>
        <p:spPr>
          <a:xfrm>
            <a:off x="6418090" y="6025364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https://hackernoon.com/</a:t>
            </a:r>
            <a:endParaRPr kumimoji="1" lang="ko-KR" altLang="en-US" sz="1050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D0CA2F5-D91A-F24F-9788-D70F2E327C90}"/>
              </a:ext>
            </a:extLst>
          </p:cNvPr>
          <p:cNvSpPr/>
          <p:nvPr/>
        </p:nvSpPr>
        <p:spPr>
          <a:xfrm>
            <a:off x="3687417" y="3835462"/>
            <a:ext cx="2146852" cy="2336738"/>
          </a:xfrm>
          <a:prstGeom prst="roundRect">
            <a:avLst>
              <a:gd name="adj" fmla="val 69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E77D5D-CE85-EE4F-834F-F6170E9922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837"/>
          <a:stretch/>
        </p:blipFill>
        <p:spPr>
          <a:xfrm>
            <a:off x="532099" y="1805595"/>
            <a:ext cx="736600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316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576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tf.keras.layers.Dense</a:t>
            </a:r>
            <a:endParaRPr kumimoji="1"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9FD0D9-49DC-5F48-8385-A683B11E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72" y="4045779"/>
            <a:ext cx="4086727" cy="2007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2BDE2-7055-0144-9FA3-FB74C62E8735}"/>
              </a:ext>
            </a:extLst>
          </p:cNvPr>
          <p:cNvSpPr txBox="1"/>
          <p:nvPr/>
        </p:nvSpPr>
        <p:spPr>
          <a:xfrm>
            <a:off x="6418090" y="6025364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https://hackernoon.com/</a:t>
            </a:r>
            <a:endParaRPr kumimoji="1" lang="ko-KR" altLang="en-US" sz="1050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D0CA2F5-D91A-F24F-9788-D70F2E327C90}"/>
              </a:ext>
            </a:extLst>
          </p:cNvPr>
          <p:cNvSpPr/>
          <p:nvPr/>
        </p:nvSpPr>
        <p:spPr>
          <a:xfrm>
            <a:off x="3687417" y="3835462"/>
            <a:ext cx="2146852" cy="2336738"/>
          </a:xfrm>
          <a:prstGeom prst="roundRect">
            <a:avLst>
              <a:gd name="adj" fmla="val 69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2270C7-5904-FA41-8242-170B4A9D3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837"/>
          <a:stretch/>
        </p:blipFill>
        <p:spPr>
          <a:xfrm>
            <a:off x="541618" y="1805595"/>
            <a:ext cx="7366000" cy="40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6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D232E9-0862-B548-B0D2-980681AE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07" y="489425"/>
            <a:ext cx="5532193" cy="45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57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496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3.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tf.keras.layers.LSTM</a:t>
            </a:r>
            <a:endParaRPr kumimoji="1"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B057C6-881B-464B-B487-1F36E308D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925" y="3263406"/>
            <a:ext cx="6470149" cy="26047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D28C9BC-714B-5544-95FA-BFE195B7E05C}"/>
              </a:ext>
            </a:extLst>
          </p:cNvPr>
          <p:cNvSpPr/>
          <p:nvPr/>
        </p:nvSpPr>
        <p:spPr>
          <a:xfrm>
            <a:off x="7740126" y="5729651"/>
            <a:ext cx="15909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>
                <a:hlinkClick r:id="rId3"/>
              </a:rPr>
              <a:t>http://colah.github.io/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A614BD-5E2E-9648-8636-40C50F1A7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10" y="1747079"/>
            <a:ext cx="4031145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550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610FB2-A8CB-4D49-B788-5357C18E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132" y="1843753"/>
            <a:ext cx="4632996" cy="4842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195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More Arguments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74D2F1-25BE-7D49-88D6-945F1B12C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601356" y="1843753"/>
            <a:ext cx="4638162" cy="22611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E63636-B7C5-4A4B-A863-F853857F4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93"/>
          <a:stretch/>
        </p:blipFill>
        <p:spPr>
          <a:xfrm>
            <a:off x="7317132" y="1843754"/>
            <a:ext cx="4632996" cy="2037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E94E62-E0BA-AB41-AB23-7D8F55DA4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66" y="1843752"/>
            <a:ext cx="4548469" cy="32748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DF3BF1-484B-AE45-9EC5-40A0EBFA0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9852" b="90991"/>
          <a:stretch/>
        </p:blipFill>
        <p:spPr>
          <a:xfrm>
            <a:off x="3511663" y="1843754"/>
            <a:ext cx="2789746" cy="2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768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360387-655A-124D-920F-C68EC5B0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7" y="0"/>
            <a:ext cx="7075097" cy="685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274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94B1A5-273A-6745-9546-16166897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6" y="2302695"/>
            <a:ext cx="7161727" cy="228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493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360387-655A-124D-920F-C68EC5B0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7" y="0"/>
            <a:ext cx="7075097" cy="68586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076E397-B1CC-5F4D-8D2E-E86557813F5B}"/>
              </a:ext>
            </a:extLst>
          </p:cNvPr>
          <p:cNvSpPr/>
          <p:nvPr/>
        </p:nvSpPr>
        <p:spPr>
          <a:xfrm>
            <a:off x="5040707" y="1729341"/>
            <a:ext cx="7151292" cy="79377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6E7976-735E-3E43-B770-53F6D8C1A736}"/>
              </a:ext>
            </a:extLst>
          </p:cNvPr>
          <p:cNvSpPr/>
          <p:nvPr/>
        </p:nvSpPr>
        <p:spPr>
          <a:xfrm>
            <a:off x="5040706" y="0"/>
            <a:ext cx="7151293" cy="56323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E4E4C-F6C7-DA4B-8CCB-E82052124855}"/>
              </a:ext>
            </a:extLst>
          </p:cNvPr>
          <p:cNvSpPr/>
          <p:nvPr/>
        </p:nvSpPr>
        <p:spPr>
          <a:xfrm>
            <a:off x="5040708" y="3279111"/>
            <a:ext cx="7151292" cy="357888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A1942-ECA7-BC47-852B-F2710E42263A}"/>
              </a:ext>
            </a:extLst>
          </p:cNvPr>
          <p:cNvSpPr txBox="1"/>
          <p:nvPr/>
        </p:nvSpPr>
        <p:spPr>
          <a:xfrm>
            <a:off x="1132114" y="3137989"/>
            <a:ext cx="26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TensorFlow Module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1790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94B1A5-273A-6745-9546-16166897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6" y="2302695"/>
            <a:ext cx="7161727" cy="22801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DE5041-1184-8E43-954C-F5852F90DBEA}"/>
              </a:ext>
            </a:extLst>
          </p:cNvPr>
          <p:cNvSpPr/>
          <p:nvPr/>
        </p:nvSpPr>
        <p:spPr>
          <a:xfrm>
            <a:off x="5040707" y="2302695"/>
            <a:ext cx="7151292" cy="220421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45D717-AD13-4842-8696-AB1621D7FE60}"/>
              </a:ext>
            </a:extLst>
          </p:cNvPr>
          <p:cNvSpPr/>
          <p:nvPr/>
        </p:nvSpPr>
        <p:spPr>
          <a:xfrm>
            <a:off x="5040708" y="3148481"/>
            <a:ext cx="7151292" cy="143440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AB235-3CCA-1C40-89D4-0305EE8C9A32}"/>
              </a:ext>
            </a:extLst>
          </p:cNvPr>
          <p:cNvSpPr txBox="1"/>
          <p:nvPr/>
        </p:nvSpPr>
        <p:spPr>
          <a:xfrm>
            <a:off x="1132114" y="3137989"/>
            <a:ext cx="26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TensorFlow Module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4539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360387-655A-124D-920F-C68EC5B0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7" y="0"/>
            <a:ext cx="7075097" cy="68586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6E7976-735E-3E43-B770-53F6D8C1A736}"/>
              </a:ext>
            </a:extLst>
          </p:cNvPr>
          <p:cNvSpPr/>
          <p:nvPr/>
        </p:nvSpPr>
        <p:spPr>
          <a:xfrm>
            <a:off x="5040706" y="0"/>
            <a:ext cx="7151293" cy="1728740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E4E4C-F6C7-DA4B-8CCB-E82052124855}"/>
              </a:ext>
            </a:extLst>
          </p:cNvPr>
          <p:cNvSpPr/>
          <p:nvPr/>
        </p:nvSpPr>
        <p:spPr>
          <a:xfrm>
            <a:off x="5040708" y="2523117"/>
            <a:ext cx="7151292" cy="323584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A1942-ECA7-BC47-852B-F2710E42263A}"/>
              </a:ext>
            </a:extLst>
          </p:cNvPr>
          <p:cNvSpPr txBox="1"/>
          <p:nvPr/>
        </p:nvSpPr>
        <p:spPr>
          <a:xfrm>
            <a:off x="1239093" y="3244334"/>
            <a:ext cx="241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Estimator, </a:t>
            </a:r>
            <a:r>
              <a:rPr kumimoji="1" lang="en-US" altLang="ko-KR" b="1" dirty="0" err="1">
                <a:solidFill>
                  <a:schemeClr val="accent2"/>
                </a:solidFill>
              </a:rPr>
              <a:t>tf.data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2584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94B1A5-273A-6745-9546-16166897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6" y="2302695"/>
            <a:ext cx="7161727" cy="22801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DE5041-1184-8E43-954C-F5852F90DBEA}"/>
              </a:ext>
            </a:extLst>
          </p:cNvPr>
          <p:cNvSpPr/>
          <p:nvPr/>
        </p:nvSpPr>
        <p:spPr>
          <a:xfrm>
            <a:off x="5040706" y="2505166"/>
            <a:ext cx="7151292" cy="128662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3485F-5A6C-AC4F-9F78-A0F6256E7803}"/>
              </a:ext>
            </a:extLst>
          </p:cNvPr>
          <p:cNvSpPr txBox="1"/>
          <p:nvPr/>
        </p:nvSpPr>
        <p:spPr>
          <a:xfrm>
            <a:off x="1239093" y="3244334"/>
            <a:ext cx="241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Estimator, </a:t>
            </a:r>
            <a:r>
              <a:rPr kumimoji="1" lang="en-US" altLang="ko-KR" b="1" dirty="0" err="1">
                <a:solidFill>
                  <a:schemeClr val="accent2"/>
                </a:solidFill>
              </a:rPr>
              <a:t>tf.data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2495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4833378" y="3167390"/>
            <a:ext cx="2525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70917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389731" y="3136612"/>
            <a:ext cx="3412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What do we learn?</a:t>
            </a:r>
          </a:p>
        </p:txBody>
      </p:sp>
    </p:spTree>
    <p:extLst>
      <p:ext uri="{BB962C8B-B14F-4D97-AF65-F5344CB8AC3E}">
        <p14:creationId xmlns:p14="http://schemas.microsoft.com/office/powerpoint/2010/main" val="3998298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627529" y="2026468"/>
            <a:ext cx="5245667" cy="2805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Basic TensorFlow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Word Representation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Generation / 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3651092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878</TotalTime>
  <Words>1105</Words>
  <Application>Microsoft Macintosh PowerPoint</Application>
  <PresentationFormat>와이드스크린</PresentationFormat>
  <Paragraphs>251</Paragraphs>
  <Slides>78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4" baseType="lpstr">
      <vt:lpstr>맑은 고딕</vt:lpstr>
      <vt:lpstr>시스템 서체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44</cp:revision>
  <dcterms:created xsi:type="dcterms:W3CDTF">2019-04-28T07:52:02Z</dcterms:created>
  <dcterms:modified xsi:type="dcterms:W3CDTF">2019-08-30T11:33:28Z</dcterms:modified>
</cp:coreProperties>
</file>